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4"/>
    <p:sldMasterId id="2147483705" r:id="rId5"/>
  </p:sldMasterIdLst>
  <p:notesMasterIdLst>
    <p:notesMasterId r:id="rId7"/>
  </p:notesMasterIdLst>
  <p:handoutMasterIdLst>
    <p:handoutMasterId r:id="rId8"/>
  </p:handoutMasterIdLst>
  <p:sldIdLst>
    <p:sldId id="519" r:id="rId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023"/>
    <a:srgbClr val="D68F5A"/>
    <a:srgbClr val="C79668"/>
    <a:srgbClr val="F68B16"/>
    <a:srgbClr val="FC6403"/>
    <a:srgbClr val="A6A6A6"/>
    <a:srgbClr val="F15E22"/>
    <a:srgbClr val="FBF2FC"/>
    <a:srgbClr val="F8EAFA"/>
    <a:srgbClr val="EE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1579" autoAdjust="0"/>
  </p:normalViewPr>
  <p:slideViewPr>
    <p:cSldViewPr snapToGrid="0" showGuides="1">
      <p:cViewPr varScale="1">
        <p:scale>
          <a:sx n="156" d="100"/>
          <a:sy n="156" d="100"/>
        </p:scale>
        <p:origin x="136" y="2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41" d="100"/>
          <a:sy n="141" d="100"/>
        </p:scale>
        <p:origin x="373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7D856-432E-43BB-8C84-01563CD6566C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87097-BAE9-453D-987C-2DED0D12B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6891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5A65E-46E2-48F6-B530-9DDEA889545E}" type="datetimeFigureOut">
              <a:rPr lang="en-GB" smtClean="0"/>
              <a:t>15/02/2022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6C60E-DCC8-4F0D-8666-0759C3892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48566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729" y="610680"/>
            <a:ext cx="10210272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729" y="3117629"/>
            <a:ext cx="10225776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45729" y="538680"/>
            <a:ext cx="3600000" cy="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774" y="6466224"/>
            <a:ext cx="890723" cy="27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2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570750"/>
            <a:ext cx="11040000" cy="46022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204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576000" y="287453"/>
            <a:ext cx="11040000" cy="211970"/>
          </a:xfrm>
        </p:spPr>
        <p:txBody>
          <a:bodyPr>
            <a:noAutofit/>
          </a:bodyPr>
          <a:lstStyle>
            <a:lvl1pPr marL="0" indent="0" algn="l">
              <a:buNone/>
              <a:defRPr sz="1400" b="0" cap="none" baseline="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subtitle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6001" y="471923"/>
            <a:ext cx="11040000" cy="681874"/>
          </a:xfrm>
        </p:spPr>
        <p:txBody>
          <a:bodyPr>
            <a:normAutofit/>
          </a:bodyPr>
          <a:lstStyle>
            <a:lvl1pPr>
              <a:defRPr sz="360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354" y="6445597"/>
            <a:ext cx="887143" cy="270000"/>
          </a:xfrm>
          <a:prstGeom prst="rect">
            <a:avLst/>
          </a:prstGeom>
        </p:spPr>
      </p:pic>
      <p:sp>
        <p:nvSpPr>
          <p:cNvPr id="9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5056569" y="6541862"/>
            <a:ext cx="2078862" cy="215444"/>
          </a:xfrm>
          <a:prstGeom prst="rect">
            <a:avLst/>
          </a:prstGeom>
        </p:spPr>
        <p:txBody>
          <a:bodyPr/>
          <a:lstStyle>
            <a:lvl1pPr algn="ctr">
              <a:defRPr sz="800">
                <a:solidFill>
                  <a:schemeClr val="accent3"/>
                </a:solidFill>
              </a:defRPr>
            </a:lvl1pPr>
          </a:lstStyle>
          <a:p>
            <a:fld id="{63E540DA-6A75-4890-9FDA-7232A7F15C0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9E7EC1-2297-4244-B54C-CAFEBD060F1A}"/>
              </a:ext>
            </a:extLst>
          </p:cNvPr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3"/>
                </a:solidFill>
              </a:rPr>
              <a:t>© Next Jump, Inc. 2018 CONFIDENTIAL</a:t>
            </a:r>
            <a:endParaRPr lang="en-GB" sz="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6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- Title Only">
    <p:bg>
      <p:bgPr>
        <a:solidFill>
          <a:srgbClr val="23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1708433"/>
            <a:ext cx="10067925" cy="28765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GB" dirty="0"/>
              <a:t>Click to edit Master title 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4746719"/>
            <a:ext cx="10067925" cy="7030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 baseline="0">
                <a:solidFill>
                  <a:schemeClr val="accent3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sub-title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9EEA3-0229-4B2A-98FA-1EA6F67DF1EA}"/>
              </a:ext>
            </a:extLst>
          </p:cNvPr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3"/>
                </a:solidFill>
              </a:rPr>
              <a:t>© Next Jump, Inc. 2018 CONFIDENTIAL</a:t>
            </a:r>
            <a:endParaRPr lang="en-GB" sz="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51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00" y="1570750"/>
            <a:ext cx="11040000" cy="4741340"/>
          </a:xfrm>
        </p:spPr>
        <p:txBody>
          <a:bodyPr/>
          <a:lstStyle>
            <a:lvl1pPr marL="266700" indent="-266700">
              <a:defRPr/>
            </a:lvl1pPr>
            <a:lvl2pPr marL="539750" indent="-273050">
              <a:defRPr/>
            </a:lvl2pPr>
            <a:lvl3pPr marL="804863" indent="-265113">
              <a:defRPr/>
            </a:lvl3pPr>
            <a:lvl4pPr marL="1077913" indent="-273050">
              <a:defRPr/>
            </a:lvl4pPr>
            <a:lvl5pPr marL="1344613" indent="-2667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204000" cy="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576000" y="287453"/>
            <a:ext cx="11040000" cy="211970"/>
          </a:xfrm>
        </p:spPr>
        <p:txBody>
          <a:bodyPr>
            <a:noAutofit/>
          </a:bodyPr>
          <a:lstStyle>
            <a:lvl1pPr marL="0" indent="0" algn="l">
              <a:buNone/>
              <a:defRPr sz="1400" b="0" cap="none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774" y="6466224"/>
            <a:ext cx="890723" cy="27045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6001" y="471923"/>
            <a:ext cx="11040000" cy="6818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4"/>
                </a:solidFill>
              </a:rPr>
              <a:t>© Next Jump, Inc. 2019 CONFIDENTIAL</a:t>
            </a:r>
            <a:endParaRPr lang="en-GB" sz="800" dirty="0">
              <a:solidFill>
                <a:schemeClr val="accent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5056569" y="6541862"/>
            <a:ext cx="2078862" cy="215444"/>
          </a:xfrm>
        </p:spPr>
        <p:txBody>
          <a:bodyPr/>
          <a:lstStyle>
            <a:lvl1pPr algn="ctr">
              <a:defRPr sz="800"/>
            </a:lvl1pPr>
          </a:lstStyle>
          <a:p>
            <a:fld id="{63E540DA-6A75-4890-9FDA-7232A7F15C0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87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999" y="1272747"/>
            <a:ext cx="5400000" cy="71669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000" y="1272747"/>
            <a:ext cx="5400000" cy="716692"/>
          </a:xfrm>
        </p:spPr>
        <p:txBody>
          <a:bodyPr anchor="b"/>
          <a:lstStyle>
            <a:lvl1pPr marL="0" indent="0">
              <a:buNone/>
              <a:defRPr sz="2400" b="0"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204000" cy="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774" y="6466224"/>
            <a:ext cx="890723" cy="270459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576000" y="2108389"/>
            <a:ext cx="5399999" cy="4210523"/>
          </a:xfrm>
        </p:spPr>
        <p:txBody>
          <a:bodyPr/>
          <a:lstStyle>
            <a:lvl1pPr marL="266700" indent="-266700">
              <a:defRPr/>
            </a:lvl1pPr>
            <a:lvl2pPr marL="539750" indent="-273050">
              <a:defRPr/>
            </a:lvl2pPr>
            <a:lvl3pPr marL="804863" indent="-265113">
              <a:defRPr/>
            </a:lvl3pPr>
            <a:lvl4pPr marL="1077913" indent="-273050">
              <a:defRPr/>
            </a:lvl4pPr>
            <a:lvl5pPr marL="1344613" indent="-2667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16000" y="2108389"/>
            <a:ext cx="5400000" cy="4210523"/>
          </a:xfrm>
        </p:spPr>
        <p:txBody>
          <a:bodyPr/>
          <a:lstStyle>
            <a:lvl1pPr marL="266700" indent="-266700">
              <a:defRPr/>
            </a:lvl1pPr>
            <a:lvl2pPr marL="539750" indent="-273050">
              <a:defRPr/>
            </a:lvl2pPr>
            <a:lvl3pPr marL="804863" indent="-265113">
              <a:defRPr/>
            </a:lvl3pPr>
            <a:lvl4pPr marL="1077913" indent="-273050">
              <a:defRPr/>
            </a:lvl4pPr>
            <a:lvl5pPr marL="1344613" indent="-2667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5056569" y="6541862"/>
            <a:ext cx="2078862" cy="215444"/>
          </a:xfrm>
        </p:spPr>
        <p:txBody>
          <a:bodyPr/>
          <a:lstStyle>
            <a:lvl1pPr algn="ctr">
              <a:defRPr sz="800"/>
            </a:lvl1pPr>
          </a:lstStyle>
          <a:p>
            <a:fld id="{63E540DA-6A75-4890-9FDA-7232A7F15C0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576000" y="287453"/>
            <a:ext cx="11040000" cy="211970"/>
          </a:xfrm>
        </p:spPr>
        <p:txBody>
          <a:bodyPr>
            <a:noAutofit/>
          </a:bodyPr>
          <a:lstStyle>
            <a:lvl1pPr marL="0" indent="0" algn="l">
              <a:buNone/>
              <a:defRPr sz="1400" b="0" cap="none"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Slide subtitle</a:t>
            </a:r>
            <a:endParaRPr lang="en-GB" dirty="0"/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576001" y="471923"/>
            <a:ext cx="11040000" cy="68187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B85779-4F8C-48D8-B672-5DEF778693B0}"/>
              </a:ext>
            </a:extLst>
          </p:cNvPr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4"/>
                </a:solidFill>
              </a:rPr>
              <a:t>© Next Jump, Inc. 2019 CONFIDENTIAL</a:t>
            </a:r>
            <a:endParaRPr lang="en-GB" sz="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84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066800" y="1708433"/>
            <a:ext cx="10067925" cy="28765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lvl="0"/>
            <a:r>
              <a:rPr lang="en-GB" dirty="0"/>
              <a:t>Click to edit Master title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066800" y="4746719"/>
            <a:ext cx="10067925" cy="7030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69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z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0"/>
            <a:ext cx="9143997" cy="685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1205632"/>
            <a:ext cx="3429000" cy="34417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28600" tIns="228600" rIns="228600" bIns="228600" rtlCol="0" anchor="b"/>
          <a:lstStyle/>
          <a:p>
            <a:endParaRPr lang="en-US" sz="2000" dirty="0">
              <a:latin typeface="Montserrat" panose="02000505000000020004" pitchFamily="2" charset="0"/>
            </a:endParaRPr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7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121" y="273485"/>
            <a:ext cx="1754005" cy="514762"/>
          </a:xfrm>
          <a:prstGeom prst="rect">
            <a:avLst/>
          </a:prstGeom>
        </p:spPr>
      </p:pic>
      <p:sp>
        <p:nvSpPr>
          <p:cNvPr id="1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241533" y="2088291"/>
            <a:ext cx="2950467" cy="4683211"/>
          </a:xfrm>
        </p:spPr>
        <p:txBody>
          <a:bodyPr>
            <a:noAutofit/>
          </a:bodyPr>
          <a:lstStyle>
            <a:lvl1pPr marL="179388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358775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38163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715963" indent="-1778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074738" indent="-179388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r>
              <a:rPr lang="en-US" dirty="0"/>
              <a:t>text</a:t>
            </a:r>
          </a:p>
          <a:p>
            <a:pPr lvl="3"/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241533" y="1040987"/>
            <a:ext cx="2950464" cy="86274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4pPr>
            <a:lvl5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2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zz - with Dates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5934"/>
            <a:ext cx="914399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9685" y="2010040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7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121" y="273485"/>
            <a:ext cx="1754005" cy="514762"/>
          </a:xfrm>
          <a:prstGeom prst="rect">
            <a:avLst/>
          </a:prstGeom>
        </p:spPr>
      </p:pic>
      <p:pic>
        <p:nvPicPr>
          <p:cNvPr id="28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9685" y="2310532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29685" y="2629677"/>
            <a:ext cx="216000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241533" y="3083011"/>
            <a:ext cx="2950467" cy="3688492"/>
          </a:xfrm>
        </p:spPr>
        <p:txBody>
          <a:bodyPr>
            <a:noAutofit/>
          </a:bodyPr>
          <a:lstStyle>
            <a:lvl1pPr marL="179388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1pPr>
            <a:lvl2pPr marL="358775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38163" indent="-179388" defTabSz="7200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3pPr>
            <a:lvl4pPr marL="715963" indent="-177800">
              <a:buFont typeface="Calibri" panose="020F0502020204030204" pitchFamily="34" charset="0"/>
              <a:buChar char="•"/>
              <a:defRPr sz="1400">
                <a:solidFill>
                  <a:schemeClr val="tx1"/>
                </a:solidFill>
              </a:defRPr>
            </a:lvl4pPr>
            <a:lvl5pPr marL="1074738" indent="-179388"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r>
              <a:rPr lang="en-US" dirty="0"/>
              <a:t>text</a:t>
            </a:r>
          </a:p>
          <a:p>
            <a:pPr lvl="3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9241533" y="1040987"/>
            <a:ext cx="2950464" cy="86274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4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  <a:lvl2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2pPr>
            <a:lvl3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3pPr>
            <a:lvl4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4pPr>
            <a:lvl5pPr>
              <a:defRPr sz="20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Heading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9569580" y="2010686"/>
            <a:ext cx="2560637" cy="2159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9569578" y="2318385"/>
            <a:ext cx="2560637" cy="2159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Meeting Room/Location</a:t>
            </a:r>
            <a:endParaRPr lang="en-GB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9569579" y="2632263"/>
            <a:ext cx="2560637" cy="2159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Office/Country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43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70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9600" y="943200"/>
            <a:ext cx="10972800" cy="871085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rgbClr val="F06023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770"/>
            <a:ext cx="10972800" cy="640080"/>
          </a:xfrm>
        </p:spPr>
        <p:txBody>
          <a:bodyPr>
            <a:normAutofit/>
          </a:bodyPr>
          <a:lstStyle>
            <a:lvl1pPr algn="ctr">
              <a:defRPr sz="3600">
                <a:latin typeface="Futura PT Heavy" panose="020B060402020202020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74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ark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729" y="610680"/>
            <a:ext cx="10210272" cy="2387600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729" y="3117629"/>
            <a:ext cx="10225776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45729" y="538680"/>
            <a:ext cx="3600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354" y="6445597"/>
            <a:ext cx="887143" cy="27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91940B-5A60-46AA-8FF0-8BDCECDEE6A5}"/>
              </a:ext>
            </a:extLst>
          </p:cNvPr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3"/>
                </a:solidFill>
              </a:rPr>
              <a:t>© </a:t>
            </a:r>
            <a:r>
              <a:rPr lang="en-US" sz="800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Next</a:t>
            </a:r>
            <a:r>
              <a:rPr lang="en-US" sz="800" dirty="0">
                <a:solidFill>
                  <a:schemeClr val="accent3"/>
                </a:solidFill>
              </a:rPr>
              <a:t> Jump, Inc. 2018 CONFIDENTIAL</a:t>
            </a:r>
            <a:endParaRPr lang="en-GB" sz="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95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00" y="288000"/>
            <a:ext cx="11616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00" y="1774292"/>
            <a:ext cx="11616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60800" y="6286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540DA-6A75-4890-9FDA-7232A7F15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5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5" r:id="rId3"/>
    <p:sldLayoutId id="2147483710" r:id="rId4"/>
    <p:sldLayoutId id="2147483703" r:id="rId5"/>
    <p:sldLayoutId id="2147483699" r:id="rId6"/>
    <p:sldLayoutId id="2147483697" r:id="rId7"/>
    <p:sldLayoutId id="214748371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31F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4A74EA-1959-40D9-B039-0E267A8E18C9}"/>
              </a:ext>
            </a:extLst>
          </p:cNvPr>
          <p:cNvSpPr txBox="1"/>
          <p:nvPr userDrawn="1"/>
        </p:nvSpPr>
        <p:spPr>
          <a:xfrm>
            <a:off x="110003" y="6541862"/>
            <a:ext cx="23925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dirty="0">
                <a:solidFill>
                  <a:schemeClr val="accent3"/>
                </a:solidFill>
              </a:rPr>
              <a:t>© Next Jump, Inc. 2018 CONFIDENTIAL</a:t>
            </a:r>
            <a:endParaRPr lang="en-GB" sz="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478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0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12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11" Type="http://schemas.openxmlformats.org/officeDocument/2006/relationships/image" Target="../media/image16.gif"/><Relationship Id="rId5" Type="http://schemas.openxmlformats.org/officeDocument/2006/relationships/image" Target="../media/image10.png"/><Relationship Id="rId10" Type="http://schemas.openxmlformats.org/officeDocument/2006/relationships/image" Target="../media/image15.gif"/><Relationship Id="rId4" Type="http://schemas.openxmlformats.org/officeDocument/2006/relationships/image" Target="../media/image9.jpeg"/><Relationship Id="rId9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Image result for person on laptop">
            <a:extLst>
              <a:ext uri="{FF2B5EF4-FFF2-40B4-BE49-F238E27FC236}">
                <a16:creationId xmlns:a16="http://schemas.microsoft.com/office/drawing/2014/main" id="{88B1D1E5-1E76-49FB-80E2-8E94E281DD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7" r="3747"/>
          <a:stretch/>
        </p:blipFill>
        <p:spPr bwMode="auto">
          <a:xfrm>
            <a:off x="3806" y="0"/>
            <a:ext cx="5655087" cy="584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1D98A17-4787-4911-AB0F-7B853C0D9794}"/>
              </a:ext>
            </a:extLst>
          </p:cNvPr>
          <p:cNvSpPr/>
          <p:nvPr/>
        </p:nvSpPr>
        <p:spPr>
          <a:xfrm>
            <a:off x="5908601" y="174637"/>
            <a:ext cx="6098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06023"/>
                </a:solidFill>
                <a:latin typeface="Franklin Gothic Book" panose="020B0503020102020204" pitchFamily="34" charset="0"/>
                <a:cs typeface="Montserrat" panose="020B0604020202020204" charset="0"/>
              </a:rPr>
              <a:t>Employee Discounts</a:t>
            </a:r>
          </a:p>
          <a:p>
            <a:pPr lvl="0"/>
            <a:r>
              <a:rPr lang="en-US" sz="1200" i="1" dirty="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Find the perks that matter to you.</a:t>
            </a:r>
            <a:endParaRPr lang="en-US" sz="2400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B530417-3D25-4E86-A724-676916A9F8A7}"/>
              </a:ext>
            </a:extLst>
          </p:cNvPr>
          <p:cNvCxnSpPr>
            <a:cxnSpLocks/>
          </p:cNvCxnSpPr>
          <p:nvPr/>
        </p:nvCxnSpPr>
        <p:spPr>
          <a:xfrm>
            <a:off x="5908601" y="939456"/>
            <a:ext cx="6049218" cy="0"/>
          </a:xfrm>
          <a:prstGeom prst="line">
            <a:avLst/>
          </a:prstGeom>
          <a:ln w="28575">
            <a:solidFill>
              <a:srgbClr val="F0602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B569F12-8407-4839-95CD-BEFE7E985A8B}"/>
              </a:ext>
            </a:extLst>
          </p:cNvPr>
          <p:cNvSpPr/>
          <p:nvPr/>
        </p:nvSpPr>
        <p:spPr>
          <a:xfrm>
            <a:off x="5903999" y="1195903"/>
            <a:ext cx="6098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Perks at Work is an employee discounts platform that leverages the </a:t>
            </a:r>
            <a:r>
              <a:rPr lang="en-US" sz="1200" dirty="0"/>
              <a:t>purchasing power of employees at 70% of the F1000 to negotiate preferred pricing in 26 categories, including home appliances, computers &amp; electronics, subscription services, meal-prep, car-buying, and more. </a:t>
            </a:r>
            <a:endParaRPr lang="en-US" sz="1000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D950B-A0B4-49C5-B413-6143F45071D5}"/>
              </a:ext>
            </a:extLst>
          </p:cNvPr>
          <p:cNvSpPr/>
          <p:nvPr/>
        </p:nvSpPr>
        <p:spPr>
          <a:xfrm>
            <a:off x="5908601" y="4226351"/>
            <a:ext cx="60492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Simply log on to: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F06023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www.perksatwork.com </a:t>
            </a:r>
          </a:p>
          <a:p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Click “Register for Free”, enter your company email and follow instructions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592C79-1451-4B43-9488-967A355699C9}"/>
              </a:ext>
            </a:extLst>
          </p:cNvPr>
          <p:cNvSpPr/>
          <p:nvPr/>
        </p:nvSpPr>
        <p:spPr>
          <a:xfrm>
            <a:off x="5915615" y="2309385"/>
            <a:ext cx="30175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Home office set-up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Learning &amp;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Home Appliances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Food &amp; Grocery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Sending Flowers &amp; Gifts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CF0F74-89F1-4D83-97C8-209DA478B418}"/>
              </a:ext>
            </a:extLst>
          </p:cNvPr>
          <p:cNvSpPr/>
          <p:nvPr/>
        </p:nvSpPr>
        <p:spPr>
          <a:xfrm>
            <a:off x="8824335" y="2291902"/>
            <a:ext cx="29633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In-home fitness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Home Entertainment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Travel: hotels, car rentals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Subscription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Car-buying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A932C-0BEE-4DF8-AAE5-0B5298F453F5}"/>
              </a:ext>
            </a:extLst>
          </p:cNvPr>
          <p:cNvSpPr/>
          <p:nvPr/>
        </p:nvSpPr>
        <p:spPr>
          <a:xfrm>
            <a:off x="5908601" y="3403179"/>
            <a:ext cx="6098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Franklin Gothic Book" panose="020B0503020102020204" pitchFamily="34" charset="0"/>
                <a:cs typeface="Arial" panose="020B0604020202020204" pitchFamily="34" charset="0"/>
              </a:rPr>
              <a:t>Next Jump Perks at Work is FREE for you to join and can invite up to 5 family members or friends to the benefit too.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1595180-D463-4AFA-BA24-27C7C19C9D24}"/>
              </a:ext>
            </a:extLst>
          </p:cNvPr>
          <p:cNvSpPr/>
          <p:nvPr/>
        </p:nvSpPr>
        <p:spPr>
          <a:xfrm>
            <a:off x="5908601" y="2040932"/>
            <a:ext cx="60492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Perks at Work has negotiated preferred pricing on:</a:t>
            </a:r>
          </a:p>
        </p:txBody>
      </p:sp>
      <p:pic>
        <p:nvPicPr>
          <p:cNvPr id="37" name="Picture 4" descr="Image result for samsung logo">
            <a:extLst>
              <a:ext uri="{FF2B5EF4-FFF2-40B4-BE49-F238E27FC236}">
                <a16:creationId xmlns:a16="http://schemas.microsoft.com/office/drawing/2014/main" id="{2BB398D4-2423-4A80-9A5D-A4F106483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767" y="5746373"/>
            <a:ext cx="907242" cy="28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4" descr="Image result for casper logo">
            <a:extLst>
              <a:ext uri="{FF2B5EF4-FFF2-40B4-BE49-F238E27FC236}">
                <a16:creationId xmlns:a16="http://schemas.microsoft.com/office/drawing/2014/main" id="{FA684039-3EF2-405E-A786-AEFDA671AF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31" b="33821"/>
          <a:stretch/>
        </p:blipFill>
        <p:spPr bwMode="auto">
          <a:xfrm>
            <a:off x="7231783" y="5697465"/>
            <a:ext cx="1088830" cy="3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lenovo logo">
            <a:extLst>
              <a:ext uri="{FF2B5EF4-FFF2-40B4-BE49-F238E27FC236}">
                <a16:creationId xmlns:a16="http://schemas.microsoft.com/office/drawing/2014/main" id="{B2944241-C3F8-415E-8AD2-03A98E4F6E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57" b="25768"/>
          <a:stretch/>
        </p:blipFill>
        <p:spPr bwMode="auto">
          <a:xfrm>
            <a:off x="6122941" y="6267745"/>
            <a:ext cx="948376" cy="26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pple employee purchase program">
            <a:extLst>
              <a:ext uri="{FF2B5EF4-FFF2-40B4-BE49-F238E27FC236}">
                <a16:creationId xmlns:a16="http://schemas.microsoft.com/office/drawing/2014/main" id="{DB533172-CBF0-4070-8721-4B9AC6964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584" y="5746374"/>
            <a:ext cx="1167272" cy="28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A1A8D0-A61F-4CB1-B161-A4D6DBF827AA}"/>
              </a:ext>
            </a:extLst>
          </p:cNvPr>
          <p:cNvSpPr/>
          <p:nvPr/>
        </p:nvSpPr>
        <p:spPr>
          <a:xfrm>
            <a:off x="0" y="5845614"/>
            <a:ext cx="5666577" cy="1012386"/>
          </a:xfrm>
          <a:prstGeom prst="rect">
            <a:avLst/>
          </a:prstGeom>
          <a:solidFill>
            <a:srgbClr val="F060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175C09-FA18-4D31-A00A-83A402EAC1E0}"/>
              </a:ext>
            </a:extLst>
          </p:cNvPr>
          <p:cNvSpPr txBox="1"/>
          <p:nvPr/>
        </p:nvSpPr>
        <p:spPr>
          <a:xfrm>
            <a:off x="111419" y="6028641"/>
            <a:ext cx="2966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Perks at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9931CD-AA47-4A87-9019-DEF385DF2D19}"/>
              </a:ext>
            </a:extLst>
          </p:cNvPr>
          <p:cNvSpPr txBox="1"/>
          <p:nvPr/>
        </p:nvSpPr>
        <p:spPr>
          <a:xfrm>
            <a:off x="3246106" y="6028641"/>
            <a:ext cx="2420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Book" panose="020B0503020102020204" pitchFamily="34" charset="0"/>
              </a:rPr>
              <a:t>Looking after your financial wellbeing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B52898-CAF9-4CD1-9115-B80B096FC71E}"/>
              </a:ext>
            </a:extLst>
          </p:cNvPr>
          <p:cNvCxnSpPr>
            <a:cxnSpLocks/>
          </p:cNvCxnSpPr>
          <p:nvPr/>
        </p:nvCxnSpPr>
        <p:spPr>
          <a:xfrm>
            <a:off x="5903999" y="4142417"/>
            <a:ext cx="6049218" cy="0"/>
          </a:xfrm>
          <a:prstGeom prst="line">
            <a:avLst/>
          </a:prstGeom>
          <a:ln w="28575">
            <a:solidFill>
              <a:srgbClr val="F0602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DCF430D-45D5-422D-8AD4-4B363A7E1828}"/>
              </a:ext>
            </a:extLst>
          </p:cNvPr>
          <p:cNvCxnSpPr>
            <a:cxnSpLocks/>
          </p:cNvCxnSpPr>
          <p:nvPr/>
        </p:nvCxnSpPr>
        <p:spPr>
          <a:xfrm>
            <a:off x="5903999" y="5333442"/>
            <a:ext cx="6049218" cy="0"/>
          </a:xfrm>
          <a:prstGeom prst="line">
            <a:avLst/>
          </a:prstGeom>
          <a:ln w="28575">
            <a:solidFill>
              <a:srgbClr val="F0602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Picture 4" descr="Official Rosetta StoneÂ® - Language Learning - Learn a Language">
            <a:extLst>
              <a:ext uri="{FF2B5EF4-FFF2-40B4-BE49-F238E27FC236}">
                <a16:creationId xmlns:a16="http://schemas.microsoft.com/office/drawing/2014/main" id="{C1EC86D6-8D40-4AFB-8740-DFD255359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473" y="6242192"/>
            <a:ext cx="754283" cy="32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riceline logo">
            <a:extLst>
              <a:ext uri="{FF2B5EF4-FFF2-40B4-BE49-F238E27FC236}">
                <a16:creationId xmlns:a16="http://schemas.microsoft.com/office/drawing/2014/main" id="{4C6DF019-9253-4EF5-9D23-142F13FA42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35" b="37131"/>
          <a:stretch/>
        </p:blipFill>
        <p:spPr bwMode="auto">
          <a:xfrm>
            <a:off x="8472768" y="6265314"/>
            <a:ext cx="1116376" cy="27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Chef logo">
            <a:extLst>
              <a:ext uri="{FF2B5EF4-FFF2-40B4-BE49-F238E27FC236}">
                <a16:creationId xmlns:a16="http://schemas.microsoft.com/office/drawing/2014/main" id="{5B528002-8DB8-4177-9EA6-33A21F19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869" y="5674930"/>
            <a:ext cx="1278294" cy="42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E Appliances Store">
            <a:extLst>
              <a:ext uri="{FF2B5EF4-FFF2-40B4-BE49-F238E27FC236}">
                <a16:creationId xmlns:a16="http://schemas.microsoft.com/office/drawing/2014/main" id="{9040F2C1-53D7-4F6D-8C1F-81649D1B1B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963" b="7963"/>
          <a:stretch/>
        </p:blipFill>
        <p:spPr bwMode="auto">
          <a:xfrm>
            <a:off x="8549260" y="5691894"/>
            <a:ext cx="307266" cy="39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didas">
            <a:extLst>
              <a:ext uri="{FF2B5EF4-FFF2-40B4-BE49-F238E27FC236}">
                <a16:creationId xmlns:a16="http://schemas.microsoft.com/office/drawing/2014/main" id="{60280C62-C6FF-440B-AFDA-2A12F285E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575" y="6208557"/>
            <a:ext cx="1162209" cy="38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isney Announces Streaming Bundle Package including Disney+, Hulu ...">
            <a:extLst>
              <a:ext uri="{FF2B5EF4-FFF2-40B4-BE49-F238E27FC236}">
                <a16:creationId xmlns:a16="http://schemas.microsoft.com/office/drawing/2014/main" id="{34D0783B-2315-4D05-9AC0-3EBB378DD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5929" y="6080898"/>
            <a:ext cx="1297646" cy="64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943C3719-0D14-4CE1-98A6-8BD48711B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1392" y="67035"/>
            <a:ext cx="1882183" cy="70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62397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Custom 2">
      <a:dk1>
        <a:srgbClr val="231F20"/>
      </a:dk1>
      <a:lt1>
        <a:sysClr val="window" lastClr="FFFFFF"/>
      </a:lt1>
      <a:dk2>
        <a:srgbClr val="6D6E70"/>
      </a:dk2>
      <a:lt2>
        <a:srgbClr val="F3F3F3"/>
      </a:lt2>
      <a:accent1>
        <a:srgbClr val="01ACD6"/>
      </a:accent1>
      <a:accent2>
        <a:srgbClr val="71C056"/>
      </a:accent2>
      <a:accent3>
        <a:srgbClr val="F9CC3D"/>
      </a:accent3>
      <a:accent4>
        <a:srgbClr val="A8A9AC"/>
      </a:accent4>
      <a:accent5>
        <a:srgbClr val="383950"/>
      </a:accent5>
      <a:accent6>
        <a:srgbClr val="F16227"/>
      </a:accent6>
      <a:hlink>
        <a:srgbClr val="01ACD6"/>
      </a:hlink>
      <a:folHlink>
        <a:srgbClr val="904AA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A2C2682-0F7C-41F0-91C5-9ABB8A6CE804}" vid="{5BC023C7-6F04-4822-B15C-5F94ADFE8A36}"/>
    </a:ext>
  </a:extLst>
</a:theme>
</file>

<file path=ppt/theme/theme2.xml><?xml version="1.0" encoding="utf-8"?>
<a:theme xmlns:a="http://schemas.openxmlformats.org/drawingml/2006/main" name="Dark -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A2C2682-0F7C-41F0-91C5-9ABB8A6CE804}" vid="{B52D6A67-4355-4F57-99A1-BF1B299370C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f13c25b-0532-4073-81e2-553020b17007">
      <UserInfo>
        <DisplayName>James Pellizzi</DisplayName>
        <AccountId>10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87E98FEE0EB4B99B66296B4E69034" ma:contentTypeVersion="3" ma:contentTypeDescription="Create a new document." ma:contentTypeScope="" ma:versionID="8d5d73ea191c680f2364c06fca9c55fc">
  <xsd:schema xmlns:xsd="http://www.w3.org/2001/XMLSchema" xmlns:xs="http://www.w3.org/2001/XMLSchema" xmlns:p="http://schemas.microsoft.com/office/2006/metadata/properties" xmlns:ns3="bf13c25b-0532-4073-81e2-553020b17007" targetNamespace="http://schemas.microsoft.com/office/2006/metadata/properties" ma:root="true" ma:fieldsID="712fe2ee2db79a14e0363659aad24790" ns3:_="">
    <xsd:import namespace="bf13c25b-0532-4073-81e2-553020b1700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3c25b-0532-4073-81e2-553020b170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ED164D-96BB-445B-8803-E5EA2F1F557B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bf13c25b-0532-4073-81e2-553020b1700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904A1FD-83F4-4204-863E-8C50D30FC2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225830-A70C-45A3-B301-ACC453355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3c25b-0532-4073-81e2-553020b170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Next Jump PowerPoint Template</Template>
  <TotalTime>26072</TotalTime>
  <Words>151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Futura PT Heavy</vt:lpstr>
      <vt:lpstr>Georgia</vt:lpstr>
      <vt:lpstr>Montserrat</vt:lpstr>
      <vt:lpstr>Master</vt:lpstr>
      <vt:lpstr>Dark - 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James Burgess</dc:creator>
  <cp:lastModifiedBy>Patricia Bessette</cp:lastModifiedBy>
  <cp:revision>504</cp:revision>
  <cp:lastPrinted>2017-02-02T11:29:52Z</cp:lastPrinted>
  <dcterms:created xsi:type="dcterms:W3CDTF">2017-02-15T09:40:26Z</dcterms:created>
  <dcterms:modified xsi:type="dcterms:W3CDTF">2022-02-15T17:54:14Z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0x01010043387E98FEE0EB4B99B66296B4E69034</vt:lpwstr>
  </property>
</Properties>
</file>